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32" r:id="rId3"/>
    <p:sldId id="378" r:id="rId4"/>
    <p:sldId id="373" r:id="rId5"/>
    <p:sldId id="374" r:id="rId6"/>
    <p:sldId id="376" r:id="rId7"/>
    <p:sldId id="377" r:id="rId8"/>
    <p:sldId id="3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78C7-C328-4900-ABA9-D938DB10D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4334E-A464-4048-9B5F-EB84F852D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7995E0-DA4F-4D24-8F02-766AC17ACDFD}"/>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CAE69603-BFA3-4418-8C19-E9FD19DD5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725CD-45E9-4289-A12C-82DFF83750AB}"/>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169667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FFD7-8F86-4BCA-8FCA-0495A60AA3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4E710-90BF-44B7-8463-28C24C4ECF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FE5F2-D4DB-4107-B5B1-07E0C78F9CB9}"/>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B3E760B3-7E47-47BF-97E3-0CFDC12FC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AFCC3-BFD4-44E5-95CD-94850B15ACFA}"/>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284818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8DE66-50BE-4208-9D2F-882592DDC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439F06-F499-4229-930E-61947E58E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38C98-9192-4C06-B3F3-21C96F10AAFF}"/>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E7792616-1FA5-468C-8CB0-28E273E2B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CC7C2-C134-47BE-B23E-F41B6F009625}"/>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326334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7755-9A98-4DED-B703-BF368F6F47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2A1354-0CD9-4EDA-9DE9-1E35391752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924BC-F00E-412F-A784-DF606501088D}"/>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A984CB50-05F9-4209-8321-88D27B59A8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ABECD7-55C4-47EC-87B6-8B7408C56585}"/>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313118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4925-D0C7-4489-9651-5B1467792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0C704-0D50-48EE-82EC-FB014FD84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122B39-CF91-4524-B17C-A14BE09700BA}"/>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570096C3-D79F-4813-B83E-38F9F147C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26DCC-D98F-486C-BFAF-AEDF196241B3}"/>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54826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7AA2-4ECB-48E0-BD37-9515C0118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4BC96-A16E-4C50-9EBD-87647E77F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192664-0999-4EF4-916E-C970674A0A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AAF1C-20DC-4819-85FC-ECB9B1B1095F}"/>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6" name="Footer Placeholder 5">
            <a:extLst>
              <a:ext uri="{FF2B5EF4-FFF2-40B4-BE49-F238E27FC236}">
                <a16:creationId xmlns:a16="http://schemas.microsoft.com/office/drawing/2014/main" id="{224EBE21-B10E-4737-86B5-7616482B84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60432B-75FE-455E-B1E2-F0E3014F7DE8}"/>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64529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9E22-95B8-43F2-B338-533732C950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97D738-6C51-4B69-A381-277087C4A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ADD398-41CE-4556-93AE-14B7FBBCE8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F94973-65BF-4BDD-89C7-44AC8F977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D18F98-80E0-4CE1-90B6-774A1EE1D2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56169F-2EFF-4355-A18F-423FEEAA221E}"/>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8" name="Footer Placeholder 7">
            <a:extLst>
              <a:ext uri="{FF2B5EF4-FFF2-40B4-BE49-F238E27FC236}">
                <a16:creationId xmlns:a16="http://schemas.microsoft.com/office/drawing/2014/main" id="{42C62F95-8B1B-4A8B-B732-A2BD7043C0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AB5D1D-192C-4FF2-B10B-9D4B33817639}"/>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287955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B06-C770-47E6-B339-903B03B657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0968C9-A4B0-46DE-A35C-7E06E0DE3CA8}"/>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4" name="Footer Placeholder 3">
            <a:extLst>
              <a:ext uri="{FF2B5EF4-FFF2-40B4-BE49-F238E27FC236}">
                <a16:creationId xmlns:a16="http://schemas.microsoft.com/office/drawing/2014/main" id="{5A975A2A-FAA8-4892-B363-E8CD6D3790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218279-D288-4748-8248-59266C6983F0}"/>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91918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3EF42-657C-40FF-A5EE-81BB7F072F31}"/>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3" name="Footer Placeholder 2">
            <a:extLst>
              <a:ext uri="{FF2B5EF4-FFF2-40B4-BE49-F238E27FC236}">
                <a16:creationId xmlns:a16="http://schemas.microsoft.com/office/drawing/2014/main" id="{0E025443-2386-44B2-B7A9-84E77E1BB4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BA7089-9AE7-40AB-9005-4E81F0870796}"/>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343133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6BF-2F54-4DDF-A2D1-AF0C149C4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D9CDCF-E6AB-4277-9DB3-6B349170F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B3CDA5-0D6F-4F7B-957D-3ACCE8613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6D09B2-B959-4C90-9695-EE2F09E4211E}"/>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6" name="Footer Placeholder 5">
            <a:extLst>
              <a:ext uri="{FF2B5EF4-FFF2-40B4-BE49-F238E27FC236}">
                <a16:creationId xmlns:a16="http://schemas.microsoft.com/office/drawing/2014/main" id="{1EAD5BA8-B99D-4772-8F53-E13E9A824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BA213E-30DF-475D-83A9-79598D794BD4}"/>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29831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F8AA-D490-4B12-995B-A79570AC8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05E860-C969-4A13-BF64-51CD8B732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755719B-D1E2-42CF-8964-A81BF8353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F14F3-6D1F-45D3-87AB-8A5C5D4223DE}"/>
              </a:ext>
            </a:extLst>
          </p:cNvPr>
          <p:cNvSpPr>
            <a:spLocks noGrp="1"/>
          </p:cNvSpPr>
          <p:nvPr>
            <p:ph type="dt" sz="half" idx="10"/>
          </p:nvPr>
        </p:nvSpPr>
        <p:spPr/>
        <p:txBody>
          <a:bodyPr/>
          <a:lstStyle/>
          <a:p>
            <a:fld id="{CD3627AC-DAE2-4FBE-A18F-4162FF2E4B4D}" type="datetimeFigureOut">
              <a:rPr lang="en-GB" smtClean="0"/>
              <a:t>03/03/2022</a:t>
            </a:fld>
            <a:endParaRPr lang="en-GB"/>
          </a:p>
        </p:txBody>
      </p:sp>
      <p:sp>
        <p:nvSpPr>
          <p:cNvPr id="6" name="Footer Placeholder 5">
            <a:extLst>
              <a:ext uri="{FF2B5EF4-FFF2-40B4-BE49-F238E27FC236}">
                <a16:creationId xmlns:a16="http://schemas.microsoft.com/office/drawing/2014/main" id="{59C000ED-7559-4C5E-8767-F52D5AA6B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EE3DB-AC7F-44D0-99EF-477E141CE1A1}"/>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334884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D6DD0-CC87-474E-A861-673951F56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804518-0C6E-4EC4-8B95-C1452EA72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EA5B24E-404E-4DAF-A922-E9CFC9E43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627AC-DAE2-4FBE-A18F-4162FF2E4B4D}" type="datetimeFigureOut">
              <a:rPr lang="en-GB" smtClean="0"/>
              <a:t>03/03/2022</a:t>
            </a:fld>
            <a:endParaRPr lang="en-GB"/>
          </a:p>
        </p:txBody>
      </p:sp>
      <p:sp>
        <p:nvSpPr>
          <p:cNvPr id="5" name="Footer Placeholder 4">
            <a:extLst>
              <a:ext uri="{FF2B5EF4-FFF2-40B4-BE49-F238E27FC236}">
                <a16:creationId xmlns:a16="http://schemas.microsoft.com/office/drawing/2014/main" id="{A0D1D404-E093-4C71-BA29-F0B17DA2B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EB8E35-CC12-421B-941D-C9209EBD0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E23E5-6299-44F6-B433-44744DE433E6}" type="slidenum">
              <a:rPr lang="en-GB" smtClean="0"/>
              <a:t>‹#›</a:t>
            </a:fld>
            <a:endParaRPr lang="en-GB"/>
          </a:p>
        </p:txBody>
      </p:sp>
      <p:sp>
        <p:nvSpPr>
          <p:cNvPr id="7" name="Rectangle 6">
            <a:extLst>
              <a:ext uri="{FF2B5EF4-FFF2-40B4-BE49-F238E27FC236}">
                <a16:creationId xmlns:a16="http://schemas.microsoft.com/office/drawing/2014/main" id="{644FA8A9-D402-412A-B14C-AAB3C45F42BE}"/>
              </a:ext>
            </a:extLst>
          </p:cNvPr>
          <p:cNvSpPr/>
          <p:nvPr userDrawn="1"/>
        </p:nvSpPr>
        <p:spPr>
          <a:xfrm>
            <a:off x="1" y="0"/>
            <a:ext cx="4038600" cy="2612571"/>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9E76C89-55B4-48DC-B8B9-435ED1E8AA35}"/>
              </a:ext>
            </a:extLst>
          </p:cNvPr>
          <p:cNvSpPr/>
          <p:nvPr userDrawn="1"/>
        </p:nvSpPr>
        <p:spPr>
          <a:xfrm>
            <a:off x="10069033" y="4376"/>
            <a:ext cx="2122967" cy="459647"/>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51743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FF3D-86A2-469A-A339-24930B7FCE00}"/>
              </a:ext>
            </a:extLst>
          </p:cNvPr>
          <p:cNvSpPr>
            <a:spLocks noGrp="1"/>
          </p:cNvSpPr>
          <p:nvPr>
            <p:ph type="title"/>
          </p:nvPr>
        </p:nvSpPr>
        <p:spPr>
          <a:xfrm>
            <a:off x="838200" y="71629"/>
            <a:ext cx="10515600" cy="1325563"/>
          </a:xfrm>
        </p:spPr>
        <p:txBody>
          <a:bodyPr/>
          <a:lstStyle/>
          <a:p>
            <a:pPr algn="ctr"/>
            <a:r>
              <a:rPr lang="en-GB" altLang="en-US" b="1" dirty="0">
                <a:latin typeface="+mn-lt"/>
              </a:rPr>
              <a:t>Paradise Pastures - An ‘Invisible World’</a:t>
            </a:r>
            <a:endParaRPr lang="en-GB" dirty="0">
              <a:latin typeface="+mn-lt"/>
            </a:endParaRPr>
          </a:p>
        </p:txBody>
      </p:sp>
      <p:pic>
        <p:nvPicPr>
          <p:cNvPr id="1026" name="Picture 2" descr="Wildflower field">
            <a:extLst>
              <a:ext uri="{FF2B5EF4-FFF2-40B4-BE49-F238E27FC236}">
                <a16:creationId xmlns:a16="http://schemas.microsoft.com/office/drawing/2014/main" id="{493D532E-4AED-441F-BC08-16A73BCB1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1354122"/>
            <a:ext cx="9056308" cy="509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8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F35232D-89C7-4FDB-BF4A-DECDE9654E03}"/>
              </a:ext>
            </a:extLst>
          </p:cNvPr>
          <p:cNvSpPr>
            <a:spLocks noGrp="1"/>
          </p:cNvSpPr>
          <p:nvPr>
            <p:ph type="ctrTitle" sz="quarter"/>
          </p:nvPr>
        </p:nvSpPr>
        <p:spPr>
          <a:xfrm>
            <a:off x="1336193" y="587755"/>
            <a:ext cx="9278798" cy="1144587"/>
          </a:xfrm>
        </p:spPr>
        <p:txBody>
          <a:bodyPr/>
          <a:lstStyle/>
          <a:p>
            <a:pPr>
              <a:defRPr/>
            </a:pPr>
            <a:r>
              <a:rPr lang="en-GB" altLang="en-US" sz="3600" b="1" dirty="0">
                <a:latin typeface="Calibri" panose="020F0502020204030204" pitchFamily="34" charset="0"/>
              </a:rPr>
              <a:t>How does the Paradise Pastures Project Work?</a:t>
            </a:r>
          </a:p>
        </p:txBody>
      </p:sp>
      <p:sp>
        <p:nvSpPr>
          <p:cNvPr id="6147" name="Subtitle 2">
            <a:extLst>
              <a:ext uri="{FF2B5EF4-FFF2-40B4-BE49-F238E27FC236}">
                <a16:creationId xmlns:a16="http://schemas.microsoft.com/office/drawing/2014/main" id="{F4196881-DCDB-42B5-9373-32E191F516CF}"/>
              </a:ext>
            </a:extLst>
          </p:cNvPr>
          <p:cNvSpPr>
            <a:spLocks noGrp="1" noChangeArrowheads="1"/>
          </p:cNvSpPr>
          <p:nvPr>
            <p:ph type="subTitle" sz="quarter" idx="1"/>
          </p:nvPr>
        </p:nvSpPr>
        <p:spPr>
          <a:xfrm>
            <a:off x="1567898" y="2273990"/>
            <a:ext cx="8815388" cy="3887788"/>
          </a:xfrm>
        </p:spPr>
        <p:txBody>
          <a:bodyPr>
            <a:normAutofit/>
          </a:bodyPr>
          <a:lstStyle/>
          <a:p>
            <a:pPr marL="342900" indent="-342900" algn="l">
              <a:buFont typeface="Arial" panose="020B0604020202020204" pitchFamily="34" charset="0"/>
              <a:buChar char="•"/>
            </a:pPr>
            <a:r>
              <a:rPr lang="en-GB" dirty="0"/>
              <a:t>For the first few sessions we will be getting to know an area of our school grounds known as ‘Paradise Pastures’, developing our practical science skills and exploring the nature in our school grounds.</a:t>
            </a:r>
          </a:p>
          <a:p>
            <a:pPr marL="342900" indent="-342900" algn="l">
              <a:buFont typeface="Arial" panose="020B0604020202020204" pitchFamily="34" charset="0"/>
              <a:buChar char="•"/>
            </a:pPr>
            <a:endParaRPr lang="en-GB" dirty="0"/>
          </a:p>
          <a:p>
            <a:pPr marL="342900" lvl="0" indent="-342900" algn="l">
              <a:buFont typeface="Arial" panose="020B0604020202020204" pitchFamily="34" charset="0"/>
              <a:buChar char="•"/>
            </a:pPr>
            <a:r>
              <a:rPr lang="en-GB" dirty="0"/>
              <a:t>After that you will come up with your own scientific question to investigate based on something that has interested you, decide how best to answer that question and then plan and complete an investigation to in order to answer your question.</a:t>
            </a:r>
          </a:p>
          <a:p>
            <a:pPr marL="457200" indent="-457200" algn="l">
              <a:buFontTx/>
              <a:buChar char="•"/>
              <a:defRPr/>
            </a:pPr>
            <a:endParaRPr lang="en-GB" altLang="en-US"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690D-878B-4A2B-8D51-294CF4F1A513}"/>
              </a:ext>
            </a:extLst>
          </p:cNvPr>
          <p:cNvSpPr>
            <a:spLocks noGrp="1"/>
          </p:cNvSpPr>
          <p:nvPr>
            <p:ph type="title"/>
          </p:nvPr>
        </p:nvSpPr>
        <p:spPr>
          <a:xfrm>
            <a:off x="300037" y="1137678"/>
            <a:ext cx="6418815" cy="636526"/>
          </a:xfrm>
        </p:spPr>
        <p:txBody>
          <a:bodyPr>
            <a:normAutofit fontScale="90000"/>
          </a:bodyPr>
          <a:lstStyle/>
          <a:p>
            <a:r>
              <a:rPr lang="en-GB" b="1" dirty="0">
                <a:latin typeface="+mn-lt"/>
              </a:rPr>
              <a:t>Outcomes for today’s lesson:</a:t>
            </a:r>
          </a:p>
        </p:txBody>
      </p:sp>
      <p:sp>
        <p:nvSpPr>
          <p:cNvPr id="3" name="Content Placeholder 2">
            <a:extLst>
              <a:ext uri="{FF2B5EF4-FFF2-40B4-BE49-F238E27FC236}">
                <a16:creationId xmlns:a16="http://schemas.microsoft.com/office/drawing/2014/main" id="{96089DB6-0388-4D8B-8109-69A77CCE1397}"/>
              </a:ext>
            </a:extLst>
          </p:cNvPr>
          <p:cNvSpPr>
            <a:spLocks noGrp="1"/>
          </p:cNvSpPr>
          <p:nvPr>
            <p:ph idx="1"/>
          </p:nvPr>
        </p:nvSpPr>
        <p:spPr>
          <a:xfrm>
            <a:off x="300037" y="2329208"/>
            <a:ext cx="10515600" cy="4351338"/>
          </a:xfrm>
        </p:spPr>
        <p:txBody>
          <a:bodyPr/>
          <a:lstStyle/>
          <a:p>
            <a:r>
              <a:rPr lang="en-GB" dirty="0"/>
              <a:t>Explain what we mean by the word ‘biodiversity’.</a:t>
            </a:r>
          </a:p>
          <a:p>
            <a:endParaRPr lang="en-GB" dirty="0"/>
          </a:p>
          <a:p>
            <a:pPr lvl="0"/>
            <a:r>
              <a:rPr lang="en-GB" dirty="0"/>
              <a:t>Observe and identify living things in their habitat.</a:t>
            </a:r>
          </a:p>
          <a:p>
            <a:pPr lvl="0"/>
            <a:endParaRPr lang="en-GB" dirty="0"/>
          </a:p>
          <a:p>
            <a:pPr lvl="0"/>
            <a:r>
              <a:rPr lang="en-GB" dirty="0"/>
              <a:t>Practice using scientific equipment to take measurements, recording what you find.</a:t>
            </a:r>
          </a:p>
          <a:p>
            <a:pPr lvl="0"/>
            <a:endParaRPr lang="en-GB" dirty="0"/>
          </a:p>
          <a:p>
            <a:pPr lvl="0"/>
            <a:r>
              <a:rPr lang="en-GB" dirty="0"/>
              <a:t>Discuss how conditions in the environment affect living things.</a:t>
            </a:r>
          </a:p>
          <a:p>
            <a:endParaRPr lang="en-GB" dirty="0"/>
          </a:p>
        </p:txBody>
      </p:sp>
      <p:pic>
        <p:nvPicPr>
          <p:cNvPr id="1026" name="Picture 2" descr="Eden Project wildflower seeds | Eden Project Shop">
            <a:extLst>
              <a:ext uri="{FF2B5EF4-FFF2-40B4-BE49-F238E27FC236}">
                <a16:creationId xmlns:a16="http://schemas.microsoft.com/office/drawing/2014/main" id="{56804264-C429-4E97-B105-7679CD1F3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076" y="1219200"/>
            <a:ext cx="3739887" cy="271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7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10C2EF3-72F4-4495-B547-7E952275ADEC}"/>
              </a:ext>
            </a:extLst>
          </p:cNvPr>
          <p:cNvSpPr>
            <a:spLocks noGrp="1" noChangeArrowheads="1"/>
          </p:cNvSpPr>
          <p:nvPr>
            <p:ph type="title"/>
          </p:nvPr>
        </p:nvSpPr>
        <p:spPr>
          <a:xfrm>
            <a:off x="2170043" y="1525794"/>
            <a:ext cx="6990522" cy="1143000"/>
          </a:xfrm>
        </p:spPr>
        <p:txBody>
          <a:bodyPr>
            <a:noAutofit/>
          </a:bodyPr>
          <a:lstStyle/>
          <a:p>
            <a:r>
              <a:rPr lang="en-GB" altLang="en-US" sz="9600" b="1" dirty="0">
                <a:solidFill>
                  <a:srgbClr val="00B050"/>
                </a:solidFill>
              </a:rPr>
              <a:t>BIO</a:t>
            </a:r>
            <a:r>
              <a:rPr lang="en-GB" altLang="en-US" sz="9600" b="1" dirty="0"/>
              <a:t>DIVERSITY</a:t>
            </a:r>
          </a:p>
        </p:txBody>
      </p:sp>
      <p:sp>
        <p:nvSpPr>
          <p:cNvPr id="7171" name="Content Placeholder 2">
            <a:extLst>
              <a:ext uri="{FF2B5EF4-FFF2-40B4-BE49-F238E27FC236}">
                <a16:creationId xmlns:a16="http://schemas.microsoft.com/office/drawing/2014/main" id="{0197F1DB-886E-447F-9315-277A79F7C685}"/>
              </a:ext>
            </a:extLst>
          </p:cNvPr>
          <p:cNvSpPr>
            <a:spLocks noGrp="1" noChangeArrowheads="1"/>
          </p:cNvSpPr>
          <p:nvPr>
            <p:ph idx="1"/>
          </p:nvPr>
        </p:nvSpPr>
        <p:spPr>
          <a:xfrm>
            <a:off x="4691269" y="3084581"/>
            <a:ext cx="1948070" cy="944080"/>
          </a:xfrm>
        </p:spPr>
        <p:txBody>
          <a:bodyPr/>
          <a:lstStyle/>
          <a:p>
            <a:pPr marL="0" indent="0">
              <a:buNone/>
            </a:pPr>
            <a:r>
              <a:rPr lang="en-US" altLang="en-US" dirty="0"/>
              <a:t>What is it?</a:t>
            </a:r>
          </a:p>
        </p:txBody>
      </p:sp>
      <p:sp>
        <p:nvSpPr>
          <p:cNvPr id="2" name="Rectangle 1">
            <a:extLst>
              <a:ext uri="{FF2B5EF4-FFF2-40B4-BE49-F238E27FC236}">
                <a16:creationId xmlns:a16="http://schemas.microsoft.com/office/drawing/2014/main" id="{165B89E8-3E4F-4B76-BD50-07D25DC9C8FD}"/>
              </a:ext>
            </a:extLst>
          </p:cNvPr>
          <p:cNvSpPr/>
          <p:nvPr/>
        </p:nvSpPr>
        <p:spPr>
          <a:xfrm>
            <a:off x="1789044" y="4444448"/>
            <a:ext cx="8415130" cy="1200329"/>
          </a:xfrm>
          <a:prstGeom prst="rect">
            <a:avLst/>
          </a:prstGeom>
        </p:spPr>
        <p:txBody>
          <a:bodyPr wrap="square">
            <a:spAutoFit/>
          </a:bodyPr>
          <a:lstStyle/>
          <a:p>
            <a:pPr algn="ctr"/>
            <a:r>
              <a:rPr lang="en-GB" sz="3600" dirty="0">
                <a:latin typeface="Calibri" panose="020F0502020204030204" pitchFamily="34" charset="0"/>
                <a:ea typeface="Arial" panose="020B0604020202020204" pitchFamily="34" charset="0"/>
              </a:rPr>
              <a:t>‘Variety of life’ – the number of different types of living things in a habitat. </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91C77-7184-40AA-9F10-304A8E439CAE}"/>
              </a:ext>
            </a:extLst>
          </p:cNvPr>
          <p:cNvSpPr/>
          <p:nvPr/>
        </p:nvSpPr>
        <p:spPr>
          <a:xfrm>
            <a:off x="516834" y="894733"/>
            <a:ext cx="11410123" cy="5487143"/>
          </a:xfrm>
          <a:prstGeom prst="rect">
            <a:avLst/>
          </a:prstGeom>
        </p:spPr>
        <p:txBody>
          <a:bodyPr wrap="square">
            <a:spAutoFit/>
          </a:bodyPr>
          <a:lstStyle/>
          <a:p>
            <a:pPr>
              <a:lnSpc>
                <a:spcPct val="115000"/>
              </a:lnSpc>
              <a:spcAft>
                <a:spcPts val="0"/>
              </a:spcAft>
            </a:pPr>
            <a:r>
              <a:rPr lang="en-GB" i="1" dirty="0">
                <a:latin typeface="Calibri" panose="020F0502020204030204" pitchFamily="34" charset="0"/>
                <a:ea typeface="Arial" panose="020B0604020202020204" pitchFamily="34" charset="0"/>
              </a:rPr>
              <a:t>We are the ‘Whatifs’. We enjoyed a peaceful, sleepy winter sheltered underneath the fallen leaves of autumn and have recently been enjoying the bright spring days. As we edge towards summer the plants here in Paradise Pastures have begun growing furiously in the longer, warm days. Life seemed like it couldn’t get better!</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However, we have received warning through the ‘Wood Wide Web’, that the ‘Justsos’ have been getting their strimmer ready and that a dreaded ‘mowing’ is just around the corner. The ‘Justsos’ are only trying to keep things tidy, but the problem is that they tend it like everything around the place to look ‘Justso’. However, we know that if they left Paradise Pastures alone to grow more wild then that would be good for the plants, animals and fungi. As in - ‘Whatif they just left it alone?’</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If only they could take a closer look! We need you to help us by helping them to see just how amazing and interesting our ‘Invisible World’ of Paradise Pastures is so that they can realise that the best way to help might actually be to let it grow a little wild! </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pPr>
              <a:lnSpc>
                <a:spcPct val="115000"/>
              </a:lnSpc>
              <a:spcAft>
                <a:spcPts val="0"/>
              </a:spcAft>
            </a:pPr>
            <a:r>
              <a:rPr lang="en-GB" i="1" dirty="0">
                <a:latin typeface="Calibri" panose="020F0502020204030204" pitchFamily="34" charset="0"/>
                <a:ea typeface="Arial" panose="020B0604020202020204" pitchFamily="34" charset="0"/>
              </a:rPr>
              <a:t>Over the next few lessons we have 3 challenges for you to complete and 3 tinctures for you to drink, which we think will help you find out about the amazing Invisible world of Paradise Pastures. We have asked your teacher to draw a giant map of Paradise Pastures for you on the wall. This will come handy as a place for recording what you find out. Good luck!</a:t>
            </a:r>
            <a:endParaRPr lang="en-GB"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7692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F12C-661B-432D-B6DB-F23A3F1395E1}"/>
              </a:ext>
            </a:extLst>
          </p:cNvPr>
          <p:cNvSpPr>
            <a:spLocks noGrp="1"/>
          </p:cNvSpPr>
          <p:nvPr>
            <p:ph type="title"/>
          </p:nvPr>
        </p:nvSpPr>
        <p:spPr/>
        <p:txBody>
          <a:bodyPr/>
          <a:lstStyle/>
          <a:p>
            <a:r>
              <a:rPr lang="en-GB" b="1" dirty="0">
                <a:latin typeface="+mn-lt"/>
              </a:rPr>
              <a:t>What did you learn from your Microhike?</a:t>
            </a:r>
          </a:p>
        </p:txBody>
      </p:sp>
      <p:sp>
        <p:nvSpPr>
          <p:cNvPr id="3" name="Content Placeholder 2">
            <a:extLst>
              <a:ext uri="{FF2B5EF4-FFF2-40B4-BE49-F238E27FC236}">
                <a16:creationId xmlns:a16="http://schemas.microsoft.com/office/drawing/2014/main" id="{B18010B8-2CBE-4890-8D51-B725984ED423}"/>
              </a:ext>
            </a:extLst>
          </p:cNvPr>
          <p:cNvSpPr>
            <a:spLocks noGrp="1"/>
          </p:cNvSpPr>
          <p:nvPr>
            <p:ph idx="1"/>
          </p:nvPr>
        </p:nvSpPr>
        <p:spPr>
          <a:xfrm>
            <a:off x="244129" y="1889744"/>
            <a:ext cx="10515600" cy="4351338"/>
          </a:xfrm>
        </p:spPr>
        <p:txBody>
          <a:bodyPr/>
          <a:lstStyle/>
          <a:p>
            <a:pPr marL="514350" lvl="0" indent="-514350">
              <a:buAutoNum type="arabicPeriod"/>
            </a:pPr>
            <a:r>
              <a:rPr lang="en-GB" dirty="0"/>
              <a:t>What was the location like? Exposed? Sheltered?</a:t>
            </a:r>
          </a:p>
          <a:p>
            <a:pPr marL="514350" lvl="0" indent="-514350">
              <a:buAutoNum type="arabicPeriod"/>
            </a:pPr>
            <a:r>
              <a:rPr lang="en-GB" dirty="0"/>
              <a:t>How tall was the vegetation?</a:t>
            </a:r>
          </a:p>
          <a:p>
            <a:pPr marL="514350" lvl="0" indent="-514350">
              <a:buFont typeface="+mj-lt"/>
              <a:buAutoNum type="arabicPeriod"/>
            </a:pPr>
            <a:r>
              <a:rPr lang="en-GB" dirty="0"/>
              <a:t>What sorts of things did you find                                                              – animals and plants? Decomposing leaves?</a:t>
            </a:r>
          </a:p>
          <a:p>
            <a:pPr marL="514350" lvl="0" indent="-514350">
              <a:buFont typeface="+mj-lt"/>
              <a:buAutoNum type="arabicPeriod"/>
            </a:pPr>
            <a:r>
              <a:rPr lang="en-GB" dirty="0"/>
              <a:t>What else did you notice?                                                             Anything surprising?</a:t>
            </a:r>
          </a:p>
          <a:p>
            <a:pPr marL="514350" lvl="0" indent="-514350">
              <a:buFont typeface="+mj-lt"/>
              <a:buAutoNum type="arabicPeriod"/>
            </a:pPr>
            <a:r>
              <a:rPr lang="en-GB" dirty="0"/>
              <a:t>What would you like to know                                                             more about?</a:t>
            </a:r>
          </a:p>
          <a:p>
            <a:endParaRPr lang="en-GB" dirty="0"/>
          </a:p>
        </p:txBody>
      </p:sp>
      <p:pic>
        <p:nvPicPr>
          <p:cNvPr id="5" name="Picture 4">
            <a:extLst>
              <a:ext uri="{FF2B5EF4-FFF2-40B4-BE49-F238E27FC236}">
                <a16:creationId xmlns:a16="http://schemas.microsoft.com/office/drawing/2014/main" id="{39C9F0B3-B97E-40D2-B3A0-E0AAE7224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361" y="3909391"/>
            <a:ext cx="4213156" cy="2808771"/>
          </a:xfrm>
          <a:prstGeom prst="rect">
            <a:avLst/>
          </a:prstGeom>
        </p:spPr>
      </p:pic>
      <p:pic>
        <p:nvPicPr>
          <p:cNvPr id="7" name="Picture 6">
            <a:extLst>
              <a:ext uri="{FF2B5EF4-FFF2-40B4-BE49-F238E27FC236}">
                <a16:creationId xmlns:a16="http://schemas.microsoft.com/office/drawing/2014/main" id="{D430282A-811B-4961-9F48-47BCA48A6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391" y="1532286"/>
            <a:ext cx="3267074" cy="2178049"/>
          </a:xfrm>
          <a:prstGeom prst="rect">
            <a:avLst/>
          </a:prstGeom>
        </p:spPr>
      </p:pic>
    </p:spTree>
    <p:extLst>
      <p:ext uri="{BB962C8B-B14F-4D97-AF65-F5344CB8AC3E}">
        <p14:creationId xmlns:p14="http://schemas.microsoft.com/office/powerpoint/2010/main" val="351783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B579-B7FD-48CF-AC16-EC1FBB896747}"/>
              </a:ext>
            </a:extLst>
          </p:cNvPr>
          <p:cNvSpPr>
            <a:spLocks noGrp="1"/>
          </p:cNvSpPr>
          <p:nvPr>
            <p:ph type="title"/>
          </p:nvPr>
        </p:nvSpPr>
        <p:spPr>
          <a:xfrm>
            <a:off x="414131" y="220043"/>
            <a:ext cx="10515600" cy="1325563"/>
          </a:xfrm>
        </p:spPr>
        <p:txBody>
          <a:bodyPr/>
          <a:lstStyle/>
          <a:p>
            <a:r>
              <a:rPr lang="en-GB" b="1" dirty="0">
                <a:latin typeface="+mn-lt"/>
              </a:rPr>
              <a:t>Finally</a:t>
            </a:r>
          </a:p>
        </p:txBody>
      </p:sp>
      <p:sp>
        <p:nvSpPr>
          <p:cNvPr id="3" name="Content Placeholder 2">
            <a:extLst>
              <a:ext uri="{FF2B5EF4-FFF2-40B4-BE49-F238E27FC236}">
                <a16:creationId xmlns:a16="http://schemas.microsoft.com/office/drawing/2014/main" id="{2E830F14-621D-40E9-81AB-1849CB02FD0A}"/>
              </a:ext>
            </a:extLst>
          </p:cNvPr>
          <p:cNvSpPr>
            <a:spLocks noGrp="1"/>
          </p:cNvSpPr>
          <p:nvPr>
            <p:ph idx="1"/>
          </p:nvPr>
        </p:nvSpPr>
        <p:spPr>
          <a:xfrm>
            <a:off x="414131" y="1384313"/>
            <a:ext cx="11526078" cy="5053641"/>
          </a:xfrm>
        </p:spPr>
        <p:txBody>
          <a:bodyPr>
            <a:normAutofit/>
          </a:bodyPr>
          <a:lstStyle/>
          <a:p>
            <a:pPr marL="0" indent="0">
              <a:buNone/>
            </a:pPr>
            <a:r>
              <a:rPr lang="en-GB" dirty="0"/>
              <a:t>It is likely that you have visited Paradise Pastures many times before.</a:t>
            </a:r>
          </a:p>
          <a:p>
            <a:pPr marL="0" indent="0">
              <a:buNone/>
            </a:pPr>
            <a:r>
              <a:rPr lang="en-GB" dirty="0"/>
              <a:t>Maybe you play there every day at break and lunchtime. </a:t>
            </a:r>
          </a:p>
          <a:p>
            <a:pPr marL="0" indent="0">
              <a:buNone/>
            </a:pPr>
            <a:endParaRPr lang="en-GB" dirty="0"/>
          </a:p>
          <a:p>
            <a:pPr marL="0" indent="0">
              <a:buNone/>
            </a:pPr>
            <a:r>
              <a:rPr lang="en-GB" sz="4800" dirty="0">
                <a:solidFill>
                  <a:schemeClr val="accent5">
                    <a:lumMod val="60000"/>
                    <a:lumOff val="40000"/>
                  </a:schemeClr>
                </a:solidFill>
              </a:rPr>
              <a:t>Tell the person next to                                    you one thing that you                                learnt about that place                                  that you had never                                   thought or noticed before.</a:t>
            </a:r>
          </a:p>
          <a:p>
            <a:endParaRPr lang="en-GB" dirty="0"/>
          </a:p>
        </p:txBody>
      </p:sp>
      <p:pic>
        <p:nvPicPr>
          <p:cNvPr id="4100" name="Picture 4" descr="National Wildflower Centre | Eden Project">
            <a:extLst>
              <a:ext uri="{FF2B5EF4-FFF2-40B4-BE49-F238E27FC236}">
                <a16:creationId xmlns:a16="http://schemas.microsoft.com/office/drawing/2014/main" id="{87A3EC97-34AA-4476-B7FF-A2251B9E0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345" y="2623857"/>
            <a:ext cx="5064864" cy="284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690D-878B-4A2B-8D51-294CF4F1A513}"/>
              </a:ext>
            </a:extLst>
          </p:cNvPr>
          <p:cNvSpPr>
            <a:spLocks noGrp="1"/>
          </p:cNvSpPr>
          <p:nvPr>
            <p:ph type="title"/>
          </p:nvPr>
        </p:nvSpPr>
        <p:spPr>
          <a:xfrm>
            <a:off x="300037" y="1137678"/>
            <a:ext cx="6418815" cy="636526"/>
          </a:xfrm>
        </p:spPr>
        <p:txBody>
          <a:bodyPr>
            <a:normAutofit fontScale="90000"/>
          </a:bodyPr>
          <a:lstStyle/>
          <a:p>
            <a:r>
              <a:rPr lang="en-GB" b="1" dirty="0">
                <a:latin typeface="+mn-lt"/>
              </a:rPr>
              <a:t>Outcomes for today’s lesson:</a:t>
            </a:r>
          </a:p>
        </p:txBody>
      </p:sp>
      <p:sp>
        <p:nvSpPr>
          <p:cNvPr id="3" name="Content Placeholder 2">
            <a:extLst>
              <a:ext uri="{FF2B5EF4-FFF2-40B4-BE49-F238E27FC236}">
                <a16:creationId xmlns:a16="http://schemas.microsoft.com/office/drawing/2014/main" id="{96089DB6-0388-4D8B-8109-69A77CCE1397}"/>
              </a:ext>
            </a:extLst>
          </p:cNvPr>
          <p:cNvSpPr>
            <a:spLocks noGrp="1"/>
          </p:cNvSpPr>
          <p:nvPr>
            <p:ph idx="1"/>
          </p:nvPr>
        </p:nvSpPr>
        <p:spPr>
          <a:xfrm>
            <a:off x="300037" y="2329208"/>
            <a:ext cx="10515600" cy="4351338"/>
          </a:xfrm>
        </p:spPr>
        <p:txBody>
          <a:bodyPr/>
          <a:lstStyle/>
          <a:p>
            <a:r>
              <a:rPr lang="en-GB" dirty="0"/>
              <a:t>Explain what we mean by the word ‘biodiversity’.</a:t>
            </a:r>
          </a:p>
          <a:p>
            <a:endParaRPr lang="en-GB" dirty="0"/>
          </a:p>
          <a:p>
            <a:pPr lvl="0"/>
            <a:r>
              <a:rPr lang="en-GB" dirty="0"/>
              <a:t>Observe and identify living things in their habitat.</a:t>
            </a:r>
          </a:p>
          <a:p>
            <a:pPr lvl="0"/>
            <a:endParaRPr lang="en-GB" dirty="0"/>
          </a:p>
          <a:p>
            <a:pPr lvl="0"/>
            <a:r>
              <a:rPr lang="en-GB" dirty="0"/>
              <a:t>Practice using scientific equipment to take measurements, recording what you find.</a:t>
            </a:r>
          </a:p>
          <a:p>
            <a:pPr lvl="0"/>
            <a:endParaRPr lang="en-GB" dirty="0"/>
          </a:p>
          <a:p>
            <a:pPr lvl="0"/>
            <a:r>
              <a:rPr lang="en-GB" dirty="0"/>
              <a:t>Discuss how conditions in the environment effect living things.</a:t>
            </a:r>
          </a:p>
          <a:p>
            <a:endParaRPr lang="en-GB" dirty="0"/>
          </a:p>
        </p:txBody>
      </p:sp>
      <p:pic>
        <p:nvPicPr>
          <p:cNvPr id="1026" name="Picture 2" descr="Eden Project wildflower seeds | Eden Project Shop">
            <a:extLst>
              <a:ext uri="{FF2B5EF4-FFF2-40B4-BE49-F238E27FC236}">
                <a16:creationId xmlns:a16="http://schemas.microsoft.com/office/drawing/2014/main" id="{56804264-C429-4E97-B105-7679CD1F3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076" y="1219200"/>
            <a:ext cx="3739887" cy="271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60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3" id="{ADD3AA8B-861B-4B6B-95CB-188CA0556138}" vid="{E14BE295-7BE9-40B0-91AB-0F6BCFE21ED3}"/>
    </a:ext>
  </a:extLst>
</a:theme>
</file>

<file path=docProps/app.xml><?xml version="1.0" encoding="utf-8"?>
<Properties xmlns="http://schemas.openxmlformats.org/officeDocument/2006/extended-properties" xmlns:vt="http://schemas.openxmlformats.org/officeDocument/2006/docPropsVTypes">
  <Template>KS1 version 2</Template>
  <TotalTime>447</TotalTime>
  <Words>617</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Paradise Pastures - An ‘Invisible World’</vt:lpstr>
      <vt:lpstr>How does the Paradise Pastures Project Work?</vt:lpstr>
      <vt:lpstr>Outcomes for today’s lesson:</vt:lpstr>
      <vt:lpstr>BIODIVERSITY</vt:lpstr>
      <vt:lpstr>PowerPoint Presentation</vt:lpstr>
      <vt:lpstr>What did you learn from your Microhike?</vt:lpstr>
      <vt:lpstr>Finally</vt:lpstr>
      <vt:lpstr>Outcomes for today’s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Invisible Worlds</dc:title>
  <dc:creator>Robbie Kirkman</dc:creator>
  <cp:lastModifiedBy>Sam Kendall</cp:lastModifiedBy>
  <cp:revision>27</cp:revision>
  <dcterms:created xsi:type="dcterms:W3CDTF">2021-10-28T07:15:10Z</dcterms:created>
  <dcterms:modified xsi:type="dcterms:W3CDTF">2022-03-03T11:06:18Z</dcterms:modified>
</cp:coreProperties>
</file>